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82" r:id="rId5"/>
    <p:sldId id="283" r:id="rId6"/>
    <p:sldId id="285" r:id="rId7"/>
    <p:sldId id="284" r:id="rId8"/>
    <p:sldId id="270" r:id="rId9"/>
    <p:sldId id="271" r:id="rId10"/>
  </p:sldIdLst>
  <p:sldSz cx="18288000" cy="10287000"/>
  <p:notesSz cx="6858000" cy="9144000"/>
  <p:embeddedFontLst>
    <p:embeddedFont>
      <p:font typeface="Cormorant Garamond Bold Italics" panose="020B0604020202020204" charset="0"/>
      <p:regular r:id="rId11"/>
    </p:embeddedFont>
    <p:embeddedFont>
      <p:font typeface="League Spartan" panose="020B0604020202020204" charset="0"/>
      <p:regular r:id="rId12"/>
    </p:embeddedFont>
    <p:embeddedFont>
      <p:font typeface="Open Sans" panose="020B0606030504020204" pitchFamily="34" charset="0"/>
      <p:regular r:id="rId13"/>
      <p:bold r:id="rId14"/>
      <p:italic r:id="rId15"/>
      <p:boldItalic r:id="rId16"/>
    </p:embeddedFont>
    <p:embeddedFont>
      <p:font typeface="Open Sans Extra Bold" panose="020B0604020202020204" charset="0"/>
      <p:regular r:id="rId17"/>
    </p:embeddedFont>
    <p:embeddedFont>
      <p:font typeface="Quicksand" panose="020B0604020202020204" charset="0"/>
      <p:regular r:id="rId18"/>
    </p:embeddedFont>
    <p:embeddedFont>
      <p:font typeface="Quicksand Bold" panose="020B0604020202020204" charset="0"/>
      <p:regular r:id="rId19"/>
    </p:embeddedFont>
    <p:embeddedFont>
      <p:font typeface="Segoe UI" panose="020B0502040204020203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500" y="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8E64DE7-8696-A758-61DF-E8201873F95F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8008112" y="10071100"/>
            <a:ext cx="22971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Classificação da informação: Uso Interno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8023" y="2778904"/>
            <a:ext cx="13211954" cy="64128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619"/>
              </a:lnSpc>
              <a:spcBef>
                <a:spcPct val="0"/>
              </a:spcBef>
            </a:pPr>
            <a:r>
              <a:rPr lang="pt-BR" sz="60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O que muda com a Resolução CMN nº 5.272</a:t>
            </a:r>
          </a:p>
          <a:p>
            <a:pPr marL="0" lvl="0" indent="0" algn="ctr">
              <a:lnSpc>
                <a:spcPts val="27619"/>
              </a:lnSpc>
              <a:spcBef>
                <a:spcPct val="0"/>
              </a:spcBef>
            </a:pPr>
            <a:r>
              <a:rPr lang="en-US" sz="60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2703132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955696" y="7154924"/>
            <a:ext cx="14935200" cy="19847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258"/>
              </a:lnSpc>
              <a:spcBef>
                <a:spcPct val="0"/>
              </a:spcBef>
            </a:pPr>
            <a:r>
              <a:rPr lang="en-US" sz="3756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Juliana Costa Affonso</a:t>
            </a:r>
          </a:p>
          <a:p>
            <a:pPr marL="0" lvl="0" indent="0" algn="ctr">
              <a:lnSpc>
                <a:spcPts val="5258"/>
              </a:lnSpc>
              <a:spcBef>
                <a:spcPct val="0"/>
              </a:spcBef>
            </a:pPr>
            <a:r>
              <a:rPr lang="en-US" sz="3756" dirty="0" err="1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Gerente</a:t>
            </a:r>
            <a:r>
              <a:rPr lang="en-US" sz="3756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 de </a:t>
            </a:r>
            <a:r>
              <a:rPr lang="en-US" sz="3756" dirty="0" err="1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Relações</a:t>
            </a:r>
            <a:r>
              <a:rPr lang="en-US" sz="3756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 com </a:t>
            </a:r>
            <a:r>
              <a:rPr lang="en-US" sz="3756" dirty="0" err="1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Investidores</a:t>
            </a:r>
            <a:r>
              <a:rPr lang="en-US" sz="3756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br>
              <a:rPr lang="en-US" sz="3756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</a:br>
            <a:r>
              <a:rPr lang="en-US" sz="3756" dirty="0" err="1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Sicredi</a:t>
            </a:r>
            <a:r>
              <a:rPr lang="en-US" sz="3756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 Asset Management</a:t>
            </a:r>
          </a:p>
        </p:txBody>
      </p:sp>
      <p:sp>
        <p:nvSpPr>
          <p:cNvPr id="8" name="Freeform 8"/>
          <p:cNvSpPr/>
          <p:nvPr/>
        </p:nvSpPr>
        <p:spPr>
          <a:xfrm>
            <a:off x="6055907" y="27031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0"/>
          <p:cNvSpPr/>
          <p:nvPr/>
        </p:nvSpPr>
        <p:spPr>
          <a:xfrm>
            <a:off x="684348" y="0"/>
            <a:ext cx="2644076" cy="264407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1" name="Group 11"/>
          <p:cNvGrpSpPr/>
          <p:nvPr/>
        </p:nvGrpSpPr>
        <p:grpSpPr>
          <a:xfrm>
            <a:off x="14551350" y="336224"/>
            <a:ext cx="2981041" cy="1971627"/>
            <a:chOff x="0" y="0"/>
            <a:chExt cx="3974721" cy="2628836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432169"/>
              <a:ext cx="3974721" cy="845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78"/>
                </a:lnSpc>
              </a:pPr>
              <a:r>
                <a:rPr lang="en-US" sz="384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384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1522"/>
              <a:ext cx="3974721" cy="721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12"/>
                </a:lnSpc>
              </a:pPr>
              <a:r>
                <a:rPr lang="en-US" sz="3223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80602"/>
              <a:ext cx="3974721" cy="8489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94"/>
                </a:lnSpc>
              </a:pPr>
              <a:r>
                <a:rPr lang="en-US" sz="3853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1" y="2401666"/>
              <a:ext cx="1179320" cy="2271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5"/>
                </a:lnSpc>
              </a:pPr>
              <a:r>
                <a:rPr lang="en-US" sz="98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8" name="TextBox 8"/>
          <p:cNvSpPr txBox="1"/>
          <p:nvPr/>
        </p:nvSpPr>
        <p:spPr>
          <a:xfrm>
            <a:off x="4358644" y="35632"/>
            <a:ext cx="9570713" cy="2438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007"/>
              </a:lnSpc>
              <a:spcBef>
                <a:spcPct val="0"/>
              </a:spcBef>
            </a:pPr>
            <a:r>
              <a:rPr lang="en-US" sz="14291" b="1" i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Sobre Mim...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1281" y="3782535"/>
            <a:ext cx="11169251" cy="6507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0645" lvl="1" algn="just">
              <a:spcBef>
                <a:spcPts val="765"/>
              </a:spcBef>
            </a:pPr>
            <a:r>
              <a:rPr lang="pt-BR" sz="2600" dirty="0">
                <a:latin typeface="Segoe UI"/>
                <a:cs typeface="Segoe UI"/>
                <a:sym typeface="Quicksand Bold"/>
              </a:rPr>
              <a:t>Juliana Costa Affonso é graduada em Engenharia de Produção pela PUC-SP e possui MBA Executivo em Gestão de Negócios pela USP/ESALQ. </a:t>
            </a:r>
          </a:p>
          <a:p>
            <a:pPr marL="80645" lvl="1" algn="just">
              <a:spcBef>
                <a:spcPts val="765"/>
              </a:spcBef>
            </a:pPr>
            <a:r>
              <a:rPr lang="pt-BR" sz="2600" dirty="0">
                <a:latin typeface="Segoe UI"/>
                <a:cs typeface="Segoe UI"/>
                <a:sym typeface="Quicksand Bold"/>
              </a:rPr>
              <a:t>Atua há mais de dez anos no mercado financeiro, com experiência consolidada em diferentes áreas de grandes bancos e instituições internacionais, como HSBC </a:t>
            </a:r>
            <a:r>
              <a:rPr lang="pt-BR" sz="2600" dirty="0" err="1">
                <a:latin typeface="Segoe UI"/>
                <a:cs typeface="Segoe UI"/>
                <a:sym typeface="Quicksand Bold"/>
              </a:rPr>
              <a:t>Asset</a:t>
            </a:r>
            <a:r>
              <a:rPr lang="pt-BR" sz="2600" dirty="0">
                <a:latin typeface="Segoe UI"/>
                <a:cs typeface="Segoe UI"/>
                <a:sym typeface="Quicksand Bold"/>
              </a:rPr>
              <a:t> Management, AES, Marfrig, Banco Fibra, </a:t>
            </a:r>
            <a:r>
              <a:rPr lang="pt-BR" sz="2600" dirty="0" err="1">
                <a:latin typeface="Segoe UI"/>
                <a:cs typeface="Segoe UI"/>
                <a:sym typeface="Quicksand Bold"/>
              </a:rPr>
              <a:t>Órama</a:t>
            </a:r>
            <a:r>
              <a:rPr lang="pt-BR" sz="2600" dirty="0">
                <a:latin typeface="Segoe UI"/>
                <a:cs typeface="Segoe UI"/>
                <a:sym typeface="Quicksand Bold"/>
              </a:rPr>
              <a:t> </a:t>
            </a:r>
            <a:r>
              <a:rPr lang="pt-BR" sz="2600" dirty="0" err="1">
                <a:latin typeface="Segoe UI"/>
                <a:cs typeface="Segoe UI"/>
                <a:sym typeface="Quicksand Bold"/>
              </a:rPr>
              <a:t>Asset</a:t>
            </a:r>
            <a:r>
              <a:rPr lang="pt-BR" sz="2600" dirty="0">
                <a:latin typeface="Segoe UI"/>
                <a:cs typeface="Segoe UI"/>
                <a:sym typeface="Quicksand Bold"/>
              </a:rPr>
              <a:t> Management, Votorantim </a:t>
            </a:r>
            <a:r>
              <a:rPr lang="pt-BR" sz="2600" dirty="0" err="1">
                <a:latin typeface="Segoe UI"/>
                <a:cs typeface="Segoe UI"/>
                <a:sym typeface="Quicksand Bold"/>
              </a:rPr>
              <a:t>Asset</a:t>
            </a:r>
            <a:r>
              <a:rPr lang="pt-BR" sz="2600" dirty="0">
                <a:latin typeface="Segoe UI"/>
                <a:cs typeface="Segoe UI"/>
                <a:sym typeface="Quicksand Bold"/>
              </a:rPr>
              <a:t> Management, Banco Inter e Sicredi. </a:t>
            </a:r>
          </a:p>
          <a:p>
            <a:pPr marL="80645" lvl="1" algn="just">
              <a:spcBef>
                <a:spcPts val="765"/>
              </a:spcBef>
            </a:pPr>
            <a:r>
              <a:rPr lang="pt-BR" sz="2600" dirty="0">
                <a:latin typeface="Segoe UI"/>
                <a:cs typeface="Segoe UI"/>
                <a:sym typeface="Quicksand Bold"/>
              </a:rPr>
              <a:t>Atualmente, ocupa o cargo de Gerente de Relações com Investidores na  </a:t>
            </a:r>
            <a:r>
              <a:rPr lang="pt-BR" sz="2600" dirty="0" err="1">
                <a:latin typeface="Segoe UI"/>
                <a:cs typeface="Segoe UI"/>
                <a:sym typeface="Quicksand Bold"/>
              </a:rPr>
              <a:t>Asset</a:t>
            </a:r>
            <a:r>
              <a:rPr lang="pt-BR" sz="2600" dirty="0">
                <a:latin typeface="Segoe UI"/>
                <a:cs typeface="Segoe UI"/>
                <a:sym typeface="Quicksand Bold"/>
              </a:rPr>
              <a:t> Management do Sicredi, onde lidera iniciativas estratégicas voltadas ao desenvolvimento de negócios e relacionamento com investidores.</a:t>
            </a:r>
            <a:endParaRPr lang="en-US" sz="2600" dirty="0">
              <a:latin typeface="Segoe UI"/>
              <a:cs typeface="Segoe UI"/>
              <a:sym typeface="Quicksand Bold"/>
            </a:endParaRPr>
          </a:p>
          <a:p>
            <a:pPr marL="80645">
              <a:spcBef>
                <a:spcPts val="765"/>
              </a:spcBef>
            </a:pPr>
            <a:endParaRPr lang="en-US" sz="2200" dirty="0">
              <a:latin typeface="Segoe UI"/>
              <a:cs typeface="Segoe UI"/>
              <a:sym typeface="Quicksand Bold"/>
            </a:endParaRPr>
          </a:p>
          <a:p>
            <a:pPr algn="l">
              <a:lnSpc>
                <a:spcPts val="4045"/>
              </a:lnSpc>
            </a:pPr>
            <a:endParaRPr lang="en-US" sz="2200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 algn="l">
              <a:lnSpc>
                <a:spcPts val="4045"/>
              </a:lnSpc>
            </a:pPr>
            <a:endParaRPr lang="en-US" sz="2200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 marL="0" lvl="0" indent="0" algn="l">
              <a:lnSpc>
                <a:spcPts val="3658"/>
              </a:lnSpc>
            </a:pPr>
            <a:endParaRPr lang="en-US" sz="2544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98550" y="7914406"/>
            <a:ext cx="4194243" cy="476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99"/>
              </a:lnSpc>
            </a:pPr>
            <a:r>
              <a:rPr lang="en-US" sz="2999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Juliana Costa Affonso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955085" y="8504566"/>
            <a:ext cx="4681171" cy="6164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520"/>
              </a:lnSpc>
            </a:pPr>
            <a:r>
              <a:rPr lang="en-US" sz="1800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Gerente</a:t>
            </a:r>
            <a:r>
              <a:rPr lang="en-US" sz="1800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de </a:t>
            </a:r>
            <a:r>
              <a:rPr lang="en-US" sz="1800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Relações</a:t>
            </a:r>
            <a:r>
              <a:rPr lang="en-US" sz="1800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com </a:t>
            </a:r>
            <a:r>
              <a:rPr lang="en-US" sz="1800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Investidores</a:t>
            </a:r>
            <a:endParaRPr lang="en-US" sz="1800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 marL="0" lvl="0" indent="0" algn="ctr">
              <a:lnSpc>
                <a:spcPts val="2520"/>
              </a:lnSpc>
            </a:pPr>
            <a:r>
              <a:rPr lang="en-US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Sicredi</a:t>
            </a:r>
            <a:r>
              <a:rPr lang="en-US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Asset Management</a:t>
            </a:r>
            <a:endParaRPr lang="en-US" sz="1800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3" name="Freeform 13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8" name="AutoShape 2">
            <a:extLst>
              <a:ext uri="{FF2B5EF4-FFF2-40B4-BE49-F238E27FC236}">
                <a16:creationId xmlns:a16="http://schemas.microsoft.com/office/drawing/2014/main" id="{0B2BBBC6-816D-D209-0EE5-3ACBE8368C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C05E904A-C3E6-42D7-DC62-3CDAF05073E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0" y="3940637"/>
            <a:ext cx="3719719" cy="354500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-723057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270248" y="780684"/>
            <a:ext cx="13747505" cy="98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40"/>
              </a:lnSpc>
            </a:pPr>
            <a:r>
              <a:rPr lang="en-US" sz="69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Panorama dos RPPS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0" name="Freeform 10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id="{02A3AAE2-BF34-B74D-3D6A-ADC8D1C207B4}"/>
              </a:ext>
            </a:extLst>
          </p:cNvPr>
          <p:cNvSpPr txBox="1"/>
          <p:nvPr/>
        </p:nvSpPr>
        <p:spPr>
          <a:xfrm>
            <a:off x="990600" y="3504052"/>
            <a:ext cx="11766550" cy="642484"/>
          </a:xfrm>
          <a:prstGeom prst="rect">
            <a:avLst/>
          </a:prstGeom>
        </p:spPr>
        <p:txBody>
          <a:bodyPr vert="horz" wrap="square" lIns="0" tIns="148590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765"/>
              </a:spcBef>
            </a:pPr>
            <a:r>
              <a:rPr sz="3200" dirty="0">
                <a:latin typeface="Segoe UI"/>
                <a:cs typeface="Segoe UI"/>
              </a:rPr>
              <a:t>A</a:t>
            </a:r>
            <a:r>
              <a:rPr sz="3200" spc="-20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renda</a:t>
            </a:r>
            <a:r>
              <a:rPr sz="3200" spc="-45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fixa</a:t>
            </a:r>
            <a:r>
              <a:rPr sz="3200" spc="-35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permanece</a:t>
            </a:r>
            <a:r>
              <a:rPr sz="3200" spc="-35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como</a:t>
            </a:r>
            <a:r>
              <a:rPr sz="3200" spc="-20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eixo</a:t>
            </a:r>
            <a:r>
              <a:rPr sz="3200" spc="-35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central</a:t>
            </a:r>
            <a:r>
              <a:rPr sz="3200" spc="-40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das carteiras</a:t>
            </a:r>
            <a:r>
              <a:rPr sz="3200" spc="-45" dirty="0">
                <a:latin typeface="Segoe UI"/>
                <a:cs typeface="Segoe UI"/>
              </a:rPr>
              <a:t> </a:t>
            </a:r>
            <a:r>
              <a:rPr sz="3200" dirty="0">
                <a:latin typeface="Segoe UI"/>
                <a:cs typeface="Segoe UI"/>
              </a:rPr>
              <a:t>dos</a:t>
            </a:r>
            <a:r>
              <a:rPr sz="3200" spc="-25" dirty="0">
                <a:latin typeface="Segoe UI"/>
                <a:cs typeface="Segoe UI"/>
              </a:rPr>
              <a:t> </a:t>
            </a:r>
            <a:r>
              <a:rPr sz="3200" spc="-20" dirty="0">
                <a:latin typeface="Segoe UI"/>
                <a:cs typeface="Segoe UI"/>
              </a:rPr>
              <a:t>RPPS</a:t>
            </a:r>
            <a:endParaRPr sz="3200" dirty="0">
              <a:latin typeface="Segoe UI"/>
              <a:cs typeface="Segoe UI"/>
            </a:endParaRPr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B584D791-6040-D70F-3D9C-5BD41DEAB5EB}"/>
              </a:ext>
            </a:extLst>
          </p:cNvPr>
          <p:cNvSpPr txBox="1"/>
          <p:nvPr/>
        </p:nvSpPr>
        <p:spPr>
          <a:xfrm>
            <a:off x="871219" y="9872980"/>
            <a:ext cx="49904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Segoe UI"/>
                <a:cs typeface="Segoe UI"/>
              </a:rPr>
              <a:t>Posição</a:t>
            </a:r>
            <a:r>
              <a:rPr sz="1800" spc="-55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09/2025,</a:t>
            </a:r>
            <a:r>
              <a:rPr sz="1800" spc="-35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dados</a:t>
            </a:r>
            <a:r>
              <a:rPr sz="1800" spc="-55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extraídos</a:t>
            </a:r>
            <a:r>
              <a:rPr sz="1800" spc="-50" dirty="0">
                <a:latin typeface="Segoe UI"/>
                <a:cs typeface="Segoe UI"/>
              </a:rPr>
              <a:t> </a:t>
            </a:r>
            <a:r>
              <a:rPr sz="1800" dirty="0">
                <a:latin typeface="Segoe UI"/>
                <a:cs typeface="Segoe UI"/>
              </a:rPr>
              <a:t>em</a:t>
            </a:r>
            <a:r>
              <a:rPr sz="1800" spc="-65" dirty="0">
                <a:latin typeface="Segoe UI"/>
                <a:cs typeface="Segoe UI"/>
              </a:rPr>
              <a:t> </a:t>
            </a:r>
            <a:r>
              <a:rPr sz="1800" spc="-10" dirty="0">
                <a:latin typeface="Segoe UI"/>
                <a:cs typeface="Segoe UI"/>
              </a:rPr>
              <a:t>13/03/2026</a:t>
            </a:r>
            <a:endParaRPr sz="1800">
              <a:latin typeface="Segoe UI"/>
              <a:cs typeface="Segoe UI"/>
            </a:endParaRPr>
          </a:p>
        </p:txBody>
      </p:sp>
      <p:sp>
        <p:nvSpPr>
          <p:cNvPr id="19" name="object 6">
            <a:extLst>
              <a:ext uri="{FF2B5EF4-FFF2-40B4-BE49-F238E27FC236}">
                <a16:creationId xmlns:a16="http://schemas.microsoft.com/office/drawing/2014/main" id="{2B465D88-F20C-53FE-68A7-1A972E9AFF87}"/>
              </a:ext>
            </a:extLst>
          </p:cNvPr>
          <p:cNvSpPr txBox="1"/>
          <p:nvPr/>
        </p:nvSpPr>
        <p:spPr>
          <a:xfrm>
            <a:off x="469188" y="5380322"/>
            <a:ext cx="7706359" cy="2795270"/>
          </a:xfrm>
          <a:prstGeom prst="rect">
            <a:avLst/>
          </a:prstGeom>
        </p:spPr>
        <p:txBody>
          <a:bodyPr vert="horz" wrap="square" lIns="0" tIns="443230" rIns="0" bIns="0" rtlCol="0">
            <a:spAutoFit/>
          </a:bodyPr>
          <a:lstStyle/>
          <a:p>
            <a:pPr marL="233045" algn="ctr">
              <a:lnSpc>
                <a:spcPct val="100000"/>
              </a:lnSpc>
              <a:spcBef>
                <a:spcPts val="3490"/>
              </a:spcBef>
            </a:pPr>
            <a:r>
              <a:rPr sz="6000" dirty="0">
                <a:solidFill>
                  <a:srgbClr val="403052"/>
                </a:solidFill>
                <a:latin typeface="Segoe UI"/>
                <a:cs typeface="Segoe UI"/>
              </a:rPr>
              <a:t>R$</a:t>
            </a:r>
            <a:r>
              <a:rPr sz="6000" spc="-50" dirty="0">
                <a:solidFill>
                  <a:srgbClr val="403052"/>
                </a:solidFill>
                <a:latin typeface="Segoe UI"/>
                <a:cs typeface="Segoe UI"/>
              </a:rPr>
              <a:t> </a:t>
            </a:r>
            <a:r>
              <a:rPr sz="6000" b="1" dirty="0">
                <a:solidFill>
                  <a:srgbClr val="403052"/>
                </a:solidFill>
                <a:latin typeface="Segoe UI"/>
                <a:cs typeface="Segoe UI"/>
              </a:rPr>
              <a:t>397</a:t>
            </a:r>
            <a:r>
              <a:rPr sz="6000" b="1" spc="-55" dirty="0">
                <a:solidFill>
                  <a:srgbClr val="403052"/>
                </a:solidFill>
                <a:latin typeface="Segoe UI"/>
                <a:cs typeface="Segoe UI"/>
              </a:rPr>
              <a:t> </a:t>
            </a:r>
            <a:r>
              <a:rPr sz="6000" spc="-10" dirty="0">
                <a:solidFill>
                  <a:srgbClr val="403052"/>
                </a:solidFill>
                <a:latin typeface="Segoe UI"/>
                <a:cs typeface="Segoe UI"/>
              </a:rPr>
              <a:t>bilhões</a:t>
            </a:r>
            <a:endParaRPr sz="6000" dirty="0">
              <a:latin typeface="Segoe UI"/>
              <a:cs typeface="Segoe UI"/>
            </a:endParaRPr>
          </a:p>
          <a:p>
            <a:pPr marL="299720" algn="ctr">
              <a:lnSpc>
                <a:spcPct val="100000"/>
              </a:lnSpc>
              <a:spcBef>
                <a:spcPts val="1820"/>
              </a:spcBef>
            </a:pPr>
            <a:r>
              <a:rPr sz="3200" spc="-35" dirty="0">
                <a:solidFill>
                  <a:srgbClr val="404040"/>
                </a:solidFill>
                <a:latin typeface="Segoe UI"/>
                <a:cs typeface="Segoe UI"/>
              </a:rPr>
              <a:t>Total</a:t>
            </a:r>
            <a:r>
              <a:rPr sz="3200" spc="-185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3200" spc="-10" dirty="0">
                <a:solidFill>
                  <a:srgbClr val="404040"/>
                </a:solidFill>
                <a:latin typeface="Segoe UI"/>
                <a:cs typeface="Segoe UI"/>
              </a:rPr>
              <a:t>Investido</a:t>
            </a:r>
            <a:endParaRPr sz="3200" dirty="0">
              <a:latin typeface="Segoe UI"/>
              <a:cs typeface="Segoe UI"/>
            </a:endParaRPr>
          </a:p>
          <a:p>
            <a:pPr algn="ctr">
              <a:lnSpc>
                <a:spcPct val="100000"/>
              </a:lnSpc>
              <a:spcBef>
                <a:spcPts val="1714"/>
              </a:spcBef>
            </a:pPr>
            <a:r>
              <a:rPr sz="3200" dirty="0">
                <a:solidFill>
                  <a:srgbClr val="404040"/>
                </a:solidFill>
                <a:latin typeface="Segoe UI"/>
                <a:cs typeface="Segoe UI"/>
              </a:rPr>
              <a:t>Patrimônio</a:t>
            </a:r>
            <a:r>
              <a:rPr sz="3200" spc="-50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3200" dirty="0">
                <a:solidFill>
                  <a:srgbClr val="404040"/>
                </a:solidFill>
                <a:latin typeface="Segoe UI"/>
                <a:cs typeface="Segoe UI"/>
              </a:rPr>
              <a:t>consolidado</a:t>
            </a:r>
            <a:r>
              <a:rPr sz="3200" spc="-35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3200" dirty="0">
                <a:solidFill>
                  <a:srgbClr val="404040"/>
                </a:solidFill>
                <a:latin typeface="Segoe UI"/>
                <a:cs typeface="Segoe UI"/>
              </a:rPr>
              <a:t>dos</a:t>
            </a:r>
            <a:r>
              <a:rPr sz="3200" spc="-30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3200" dirty="0">
                <a:solidFill>
                  <a:srgbClr val="404040"/>
                </a:solidFill>
                <a:latin typeface="Segoe UI"/>
                <a:cs typeface="Segoe UI"/>
              </a:rPr>
              <a:t>RPPS</a:t>
            </a:r>
            <a:r>
              <a:rPr sz="3200" spc="-60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3200" dirty="0">
                <a:solidFill>
                  <a:srgbClr val="404040"/>
                </a:solidFill>
                <a:latin typeface="Segoe UI"/>
                <a:cs typeface="Segoe UI"/>
              </a:rPr>
              <a:t>no</a:t>
            </a:r>
            <a:r>
              <a:rPr sz="3200" spc="-25" dirty="0">
                <a:solidFill>
                  <a:srgbClr val="404040"/>
                </a:solidFill>
                <a:latin typeface="Segoe UI"/>
                <a:cs typeface="Segoe UI"/>
              </a:rPr>
              <a:t> </a:t>
            </a:r>
            <a:r>
              <a:rPr sz="3200" spc="-10" dirty="0">
                <a:solidFill>
                  <a:srgbClr val="404040"/>
                </a:solidFill>
                <a:latin typeface="Segoe UI"/>
                <a:cs typeface="Segoe UI"/>
              </a:rPr>
              <a:t>Brasil</a:t>
            </a:r>
            <a:endParaRPr sz="3200" dirty="0">
              <a:latin typeface="Segoe UI"/>
              <a:cs typeface="Segoe UI"/>
            </a:endParaRPr>
          </a:p>
        </p:txBody>
      </p:sp>
      <p:sp>
        <p:nvSpPr>
          <p:cNvPr id="20" name="object 7">
            <a:extLst>
              <a:ext uri="{FF2B5EF4-FFF2-40B4-BE49-F238E27FC236}">
                <a16:creationId xmlns:a16="http://schemas.microsoft.com/office/drawing/2014/main" id="{B0627AC4-27F7-BA8C-8146-D78FF5463554}"/>
              </a:ext>
            </a:extLst>
          </p:cNvPr>
          <p:cNvSpPr txBox="1"/>
          <p:nvPr/>
        </p:nvSpPr>
        <p:spPr>
          <a:xfrm>
            <a:off x="12232092" y="4849495"/>
            <a:ext cx="4048760" cy="5023485"/>
          </a:xfrm>
          <a:prstGeom prst="rect">
            <a:avLst/>
          </a:prstGeom>
        </p:spPr>
        <p:txBody>
          <a:bodyPr vert="horz" wrap="square" lIns="0" tIns="280035" rIns="0" bIns="0" rtlCol="0">
            <a:spAutoFit/>
          </a:bodyPr>
          <a:lstStyle/>
          <a:p>
            <a:pPr marR="590550" algn="ctr">
              <a:lnSpc>
                <a:spcPct val="100000"/>
              </a:lnSpc>
              <a:spcBef>
                <a:spcPts val="2205"/>
              </a:spcBef>
            </a:pPr>
            <a:r>
              <a:rPr sz="6000" dirty="0">
                <a:latin typeface="Segoe UI"/>
                <a:cs typeface="Segoe UI"/>
              </a:rPr>
              <a:t>R$</a:t>
            </a:r>
            <a:r>
              <a:rPr sz="6000" spc="-50" dirty="0">
                <a:latin typeface="Segoe UI"/>
                <a:cs typeface="Segoe UI"/>
              </a:rPr>
              <a:t> </a:t>
            </a:r>
            <a:r>
              <a:rPr sz="6000" b="1" dirty="0">
                <a:latin typeface="Segoe UI"/>
                <a:cs typeface="Segoe UI"/>
              </a:rPr>
              <a:t>353</a:t>
            </a:r>
            <a:r>
              <a:rPr sz="6000" b="1" spc="-55" dirty="0">
                <a:latin typeface="Segoe UI"/>
                <a:cs typeface="Segoe UI"/>
              </a:rPr>
              <a:t> </a:t>
            </a:r>
            <a:r>
              <a:rPr sz="6000" spc="-25" dirty="0">
                <a:latin typeface="Segoe UI"/>
                <a:cs typeface="Segoe UI"/>
              </a:rPr>
              <a:t>bi</a:t>
            </a:r>
            <a:endParaRPr sz="6000" dirty="0">
              <a:latin typeface="Segoe UI"/>
              <a:cs typeface="Segoe UI"/>
            </a:endParaRPr>
          </a:p>
          <a:p>
            <a:pPr marL="742315">
              <a:lnSpc>
                <a:spcPct val="100000"/>
              </a:lnSpc>
              <a:spcBef>
                <a:spcPts val="1130"/>
              </a:spcBef>
            </a:pPr>
            <a:r>
              <a:rPr sz="3200" dirty="0">
                <a:latin typeface="Segoe UI"/>
                <a:cs typeface="Segoe UI"/>
              </a:rPr>
              <a:t>Renda</a:t>
            </a:r>
            <a:r>
              <a:rPr sz="3200" spc="-120" dirty="0">
                <a:latin typeface="Segoe UI"/>
                <a:cs typeface="Segoe UI"/>
              </a:rPr>
              <a:t> </a:t>
            </a:r>
            <a:r>
              <a:rPr sz="3200" spc="-20" dirty="0">
                <a:latin typeface="Segoe UI"/>
                <a:cs typeface="Segoe UI"/>
              </a:rPr>
              <a:t>Fixa</a:t>
            </a:r>
            <a:endParaRPr sz="3200" dirty="0">
              <a:latin typeface="Segoe UI"/>
              <a:cs typeface="Segoe UI"/>
            </a:endParaRPr>
          </a:p>
          <a:p>
            <a:pPr marR="589915" algn="ctr">
              <a:lnSpc>
                <a:spcPct val="100000"/>
              </a:lnSpc>
              <a:spcBef>
                <a:spcPts val="3625"/>
              </a:spcBef>
            </a:pPr>
            <a:r>
              <a:rPr sz="6000" dirty="0">
                <a:latin typeface="Segoe UI"/>
                <a:cs typeface="Segoe UI"/>
              </a:rPr>
              <a:t>R$</a:t>
            </a:r>
            <a:r>
              <a:rPr sz="6000" spc="-15" dirty="0">
                <a:latin typeface="Segoe UI"/>
                <a:cs typeface="Segoe UI"/>
              </a:rPr>
              <a:t> </a:t>
            </a:r>
            <a:r>
              <a:rPr sz="6000" b="1" dirty="0">
                <a:latin typeface="Segoe UI"/>
                <a:cs typeface="Segoe UI"/>
              </a:rPr>
              <a:t>44</a:t>
            </a:r>
            <a:r>
              <a:rPr sz="6000" b="1" spc="-5" dirty="0">
                <a:latin typeface="Segoe UI"/>
                <a:cs typeface="Segoe UI"/>
              </a:rPr>
              <a:t> </a:t>
            </a:r>
            <a:r>
              <a:rPr sz="6000" b="1" spc="-25" dirty="0">
                <a:latin typeface="Segoe UI"/>
                <a:cs typeface="Segoe UI"/>
              </a:rPr>
              <a:t>bi</a:t>
            </a:r>
            <a:endParaRPr sz="6000" dirty="0">
              <a:latin typeface="Segoe UI"/>
              <a:cs typeface="Segoe UI"/>
            </a:endParaRPr>
          </a:p>
          <a:p>
            <a:pPr marL="723265">
              <a:lnSpc>
                <a:spcPct val="100000"/>
              </a:lnSpc>
              <a:spcBef>
                <a:spcPts val="240"/>
              </a:spcBef>
            </a:pPr>
            <a:r>
              <a:rPr sz="3200" dirty="0">
                <a:latin typeface="Segoe UI"/>
                <a:cs typeface="Segoe UI"/>
              </a:rPr>
              <a:t>Demais</a:t>
            </a:r>
            <a:r>
              <a:rPr sz="3200" spc="-125" dirty="0">
                <a:latin typeface="Segoe UI"/>
                <a:cs typeface="Segoe UI"/>
              </a:rPr>
              <a:t> </a:t>
            </a:r>
            <a:r>
              <a:rPr sz="3200" spc="-10" dirty="0">
                <a:latin typeface="Segoe UI"/>
                <a:cs typeface="Segoe UI"/>
              </a:rPr>
              <a:t>Ativos</a:t>
            </a:r>
            <a:endParaRPr sz="3200" dirty="0">
              <a:latin typeface="Segoe UI"/>
              <a:cs typeface="Segoe UI"/>
            </a:endParaRPr>
          </a:p>
          <a:p>
            <a:pPr marL="12065" marR="5080" algn="ctr">
              <a:lnSpc>
                <a:spcPct val="100000"/>
              </a:lnSpc>
              <a:spcBef>
                <a:spcPts val="1175"/>
              </a:spcBef>
            </a:pPr>
            <a:r>
              <a:rPr sz="2500" dirty="0">
                <a:latin typeface="Segoe UI"/>
                <a:cs typeface="Segoe UI"/>
              </a:rPr>
              <a:t>Renda</a:t>
            </a:r>
            <a:r>
              <a:rPr sz="2500" spc="-125" dirty="0">
                <a:latin typeface="Segoe UI"/>
                <a:cs typeface="Segoe UI"/>
              </a:rPr>
              <a:t> </a:t>
            </a:r>
            <a:r>
              <a:rPr sz="2500" spc="-10" dirty="0">
                <a:latin typeface="Segoe UI"/>
                <a:cs typeface="Segoe UI"/>
              </a:rPr>
              <a:t>Variável,</a:t>
            </a:r>
            <a:r>
              <a:rPr sz="2500" spc="-135" dirty="0">
                <a:latin typeface="Segoe UI"/>
                <a:cs typeface="Segoe UI"/>
              </a:rPr>
              <a:t> </a:t>
            </a:r>
            <a:r>
              <a:rPr sz="2500" spc="-10" dirty="0">
                <a:latin typeface="Segoe UI"/>
                <a:cs typeface="Segoe UI"/>
              </a:rPr>
              <a:t>Estruturados, </a:t>
            </a:r>
            <a:r>
              <a:rPr sz="2500" dirty="0">
                <a:latin typeface="Segoe UI"/>
                <a:cs typeface="Segoe UI"/>
              </a:rPr>
              <a:t>Imobiliários</a:t>
            </a:r>
            <a:r>
              <a:rPr sz="2500" spc="-75" dirty="0">
                <a:latin typeface="Segoe UI"/>
                <a:cs typeface="Segoe UI"/>
              </a:rPr>
              <a:t> </a:t>
            </a:r>
            <a:r>
              <a:rPr sz="2500" dirty="0">
                <a:latin typeface="Segoe UI"/>
                <a:cs typeface="Segoe UI"/>
              </a:rPr>
              <a:t>e</a:t>
            </a:r>
            <a:r>
              <a:rPr sz="2500" spc="-85" dirty="0">
                <a:latin typeface="Segoe UI"/>
                <a:cs typeface="Segoe UI"/>
              </a:rPr>
              <a:t> </a:t>
            </a:r>
            <a:r>
              <a:rPr sz="2500" spc="-10" dirty="0">
                <a:latin typeface="Segoe UI"/>
                <a:cs typeface="Segoe UI"/>
              </a:rPr>
              <a:t>outros segmentos</a:t>
            </a:r>
            <a:endParaRPr sz="2500" dirty="0">
              <a:latin typeface="Segoe UI"/>
              <a:cs typeface="Segoe U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3798-A0B7-03D8-5F14-75440546A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009DE2B-5D21-7948-5927-887E08BF31F6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96BEC35-96DD-7A9A-7237-F1E4A8134FBC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135F03D-C4C8-D8EA-5926-E3ACD38157F0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502DEE73-BABD-E8BA-47E6-C5A4E218099E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C174AA7-6979-90E5-C5D4-CE314FF7BFB1}"/>
              </a:ext>
            </a:extLst>
          </p:cNvPr>
          <p:cNvSpPr/>
          <p:nvPr/>
        </p:nvSpPr>
        <p:spPr>
          <a:xfrm>
            <a:off x="-723057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A4F67A2E-571D-95A2-BD33-F0CECE85C0A1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D009C4E0-9E49-2395-E51D-7152C6739B1F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BAC0AE04-1A39-4C82-3D80-BD1956920F78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A5FE7C59-1FDC-C3BE-D3F8-6F023CF7DAEC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F227B32A-543C-F532-9995-611DC916A27C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B3E5FB3D-8ECF-9558-DAE0-C99119CC288C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id="{BD06C6A8-F6F7-BC5B-7612-31373FD8F6BD}"/>
              </a:ext>
            </a:extLst>
          </p:cNvPr>
          <p:cNvSpPr txBox="1"/>
          <p:nvPr/>
        </p:nvSpPr>
        <p:spPr>
          <a:xfrm>
            <a:off x="990600" y="3504052"/>
            <a:ext cx="11766550" cy="1134926"/>
          </a:xfrm>
          <a:prstGeom prst="rect">
            <a:avLst/>
          </a:prstGeom>
        </p:spPr>
        <p:txBody>
          <a:bodyPr vert="horz" wrap="square" lIns="0" tIns="148590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765"/>
              </a:spcBef>
            </a:pPr>
            <a:r>
              <a:rPr lang="pt-BR" sz="3200" dirty="0">
                <a:latin typeface="Segoe UI"/>
                <a:cs typeface="Segoe UI"/>
              </a:rPr>
              <a:t>Estrutura</a:t>
            </a:r>
            <a:r>
              <a:rPr lang="pt-BR" sz="3200" spc="-4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das</a:t>
            </a:r>
            <a:r>
              <a:rPr lang="pt-BR" sz="3200" spc="-50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carteiras</a:t>
            </a:r>
            <a:r>
              <a:rPr lang="pt-BR" sz="3200" spc="-5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dos</a:t>
            </a:r>
            <a:r>
              <a:rPr lang="pt-BR" sz="3200" spc="-3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RPPS</a:t>
            </a:r>
            <a:r>
              <a:rPr lang="pt-BR" sz="3200" spc="-5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antes</a:t>
            </a:r>
            <a:r>
              <a:rPr lang="pt-BR" sz="3200" spc="-50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da</a:t>
            </a:r>
            <a:r>
              <a:rPr lang="pt-BR" sz="3200" spc="-55" dirty="0">
                <a:latin typeface="Segoe UI"/>
                <a:cs typeface="Segoe UI"/>
              </a:rPr>
              <a:t> </a:t>
            </a:r>
            <a:r>
              <a:rPr lang="pt-BR" sz="3200" spc="-10" dirty="0">
                <a:latin typeface="Segoe UI"/>
                <a:cs typeface="Segoe UI"/>
              </a:rPr>
              <a:t>Resolução </a:t>
            </a:r>
            <a:r>
              <a:rPr lang="pt-BR" sz="3200" dirty="0">
                <a:latin typeface="Segoe UI"/>
                <a:cs typeface="Segoe UI"/>
              </a:rPr>
              <a:t>CMN</a:t>
            </a:r>
            <a:r>
              <a:rPr lang="pt-BR" sz="3200" spc="-7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nº</a:t>
            </a:r>
            <a:r>
              <a:rPr lang="pt-BR" sz="3200" spc="-6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5.272:</a:t>
            </a:r>
            <a:r>
              <a:rPr lang="pt-BR" sz="3200" spc="-9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predomínio</a:t>
            </a:r>
            <a:r>
              <a:rPr lang="pt-BR" sz="3200" spc="-50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da</a:t>
            </a:r>
            <a:r>
              <a:rPr lang="pt-BR" sz="3200" spc="-50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renda</a:t>
            </a:r>
            <a:r>
              <a:rPr lang="pt-BR" sz="3200" spc="-55" dirty="0">
                <a:latin typeface="Segoe UI"/>
                <a:cs typeface="Segoe UI"/>
              </a:rPr>
              <a:t> </a:t>
            </a:r>
            <a:r>
              <a:rPr lang="pt-BR" sz="3200" spc="-20" dirty="0">
                <a:latin typeface="Segoe UI"/>
                <a:cs typeface="Segoe UI"/>
              </a:rPr>
              <a:t>fixa</a:t>
            </a:r>
            <a:endParaRPr sz="3200" dirty="0">
              <a:latin typeface="Segoe UI"/>
              <a:cs typeface="Segoe UI"/>
            </a:endParaRPr>
          </a:p>
        </p:txBody>
      </p:sp>
      <p:sp>
        <p:nvSpPr>
          <p:cNvPr id="8" name="object 13">
            <a:extLst>
              <a:ext uri="{FF2B5EF4-FFF2-40B4-BE49-F238E27FC236}">
                <a16:creationId xmlns:a16="http://schemas.microsoft.com/office/drawing/2014/main" id="{78898531-DC72-4DB8-55A2-CD30DDB27D6E}"/>
              </a:ext>
            </a:extLst>
          </p:cNvPr>
          <p:cNvSpPr txBox="1"/>
          <p:nvPr/>
        </p:nvSpPr>
        <p:spPr>
          <a:xfrm>
            <a:off x="5902892" y="5260829"/>
            <a:ext cx="3203575" cy="1920875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75"/>
              </a:spcBef>
            </a:pPr>
            <a:r>
              <a:rPr sz="5000" b="1" spc="-25" dirty="0">
                <a:latin typeface="Segoe UI"/>
                <a:cs typeface="Segoe UI"/>
              </a:rPr>
              <a:t>89%</a:t>
            </a:r>
            <a:endParaRPr sz="5000" dirty="0">
              <a:latin typeface="Segoe UI"/>
              <a:cs typeface="Segoe UI"/>
            </a:endParaRPr>
          </a:p>
          <a:p>
            <a:pPr marL="12700" marR="5080" algn="ctr">
              <a:lnSpc>
                <a:spcPct val="100000"/>
              </a:lnSpc>
              <a:spcBef>
                <a:spcPts val="645"/>
              </a:spcBef>
            </a:pPr>
            <a:r>
              <a:rPr sz="3000" b="1" dirty="0">
                <a:latin typeface="Segoe UI"/>
                <a:cs typeface="Segoe UI"/>
              </a:rPr>
              <a:t>Investimentos</a:t>
            </a:r>
            <a:r>
              <a:rPr sz="3000" b="1" spc="-180" dirty="0">
                <a:latin typeface="Segoe UI"/>
                <a:cs typeface="Segoe UI"/>
              </a:rPr>
              <a:t> </a:t>
            </a:r>
            <a:r>
              <a:rPr sz="3000" b="1" spc="-35" dirty="0">
                <a:latin typeface="Segoe UI"/>
                <a:cs typeface="Segoe UI"/>
              </a:rPr>
              <a:t>em </a:t>
            </a:r>
            <a:r>
              <a:rPr sz="3000" b="1" dirty="0">
                <a:latin typeface="Segoe UI"/>
                <a:cs typeface="Segoe UI"/>
              </a:rPr>
              <a:t>Renda</a:t>
            </a:r>
            <a:r>
              <a:rPr sz="3000" b="1" spc="-180" dirty="0">
                <a:latin typeface="Segoe UI"/>
                <a:cs typeface="Segoe UI"/>
              </a:rPr>
              <a:t> </a:t>
            </a:r>
            <a:r>
              <a:rPr sz="3000" b="1" spc="-20" dirty="0">
                <a:latin typeface="Segoe UI"/>
                <a:cs typeface="Segoe UI"/>
              </a:rPr>
              <a:t>Fixa</a:t>
            </a:r>
            <a:endParaRPr sz="3000" dirty="0">
              <a:latin typeface="Segoe UI"/>
              <a:cs typeface="Segoe UI"/>
            </a:endParaRP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7E624A56-494C-96CE-21AD-0C6DF73AC483}"/>
              </a:ext>
            </a:extLst>
          </p:cNvPr>
          <p:cNvSpPr txBox="1"/>
          <p:nvPr/>
        </p:nvSpPr>
        <p:spPr>
          <a:xfrm>
            <a:off x="2270248" y="780684"/>
            <a:ext cx="13747505" cy="982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540"/>
              </a:lnSpc>
            </a:pPr>
            <a:r>
              <a:rPr lang="en-US" sz="69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Panorama dos RPPS</a:t>
            </a:r>
          </a:p>
        </p:txBody>
      </p:sp>
    </p:spTree>
    <p:extLst>
      <p:ext uri="{BB962C8B-B14F-4D97-AF65-F5344CB8AC3E}">
        <p14:creationId xmlns:p14="http://schemas.microsoft.com/office/powerpoint/2010/main" val="636702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379230-8E99-0537-7A8E-DCA683D381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3CC5505-3308-EB21-6965-5521E3440232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47CB370-3F5F-5608-9997-BB21198699D9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E153857-DC58-97BA-4009-4A16FB8CE5A0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2B8CBFB7-1169-0181-44C0-477C5410CF66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E26E9EEB-4A7F-ADDA-7820-3AA83C29B799}"/>
              </a:ext>
            </a:extLst>
          </p:cNvPr>
          <p:cNvSpPr/>
          <p:nvPr/>
        </p:nvSpPr>
        <p:spPr>
          <a:xfrm>
            <a:off x="-723057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2E47A538-6BB6-9FC3-6C62-6DAA2BADFFCE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04DD34E-342F-19D1-7554-62324F950BAA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BF346CF1-73E1-F488-9560-444B14EA9F0D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7687F32E-B5FB-92BD-791A-3E4A420B2C71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504FC09E-7F17-5B6B-D450-E332DC807FF8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5A883226-EB57-21BD-5CC1-739D6E8F912B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id="{2BB94B0D-E62F-D255-D26D-9C403A1A1893}"/>
              </a:ext>
            </a:extLst>
          </p:cNvPr>
          <p:cNvSpPr txBox="1"/>
          <p:nvPr/>
        </p:nvSpPr>
        <p:spPr>
          <a:xfrm>
            <a:off x="990600" y="3504052"/>
            <a:ext cx="15316200" cy="4499950"/>
          </a:xfrm>
          <a:prstGeom prst="rect">
            <a:avLst/>
          </a:prstGeom>
        </p:spPr>
        <p:txBody>
          <a:bodyPr vert="horz" wrap="square" lIns="0" tIns="148590" rIns="0" bIns="0" rtlCol="0">
            <a:spAutoFit/>
          </a:bodyPr>
          <a:lstStyle/>
          <a:p>
            <a:pPr marL="80645">
              <a:lnSpc>
                <a:spcPct val="100000"/>
              </a:lnSpc>
              <a:spcBef>
                <a:spcPts val="765"/>
              </a:spcBef>
            </a:pPr>
            <a:r>
              <a:rPr lang="pt-BR" sz="3200" dirty="0">
                <a:latin typeface="Segoe UI"/>
                <a:cs typeface="Segoe UI"/>
              </a:rPr>
              <a:t>A</a:t>
            </a:r>
            <a:r>
              <a:rPr lang="pt-BR" sz="3200" b="1" dirty="0">
                <a:latin typeface="Segoe UI"/>
                <a:cs typeface="Segoe UI"/>
              </a:rPr>
              <a:t> certificação assume papel estratégico </a:t>
            </a:r>
            <a:r>
              <a:rPr lang="pt-BR" sz="3200" dirty="0">
                <a:latin typeface="Segoe UI"/>
                <a:cs typeface="Segoe UI"/>
              </a:rPr>
              <a:t>na política de investimentos, ampliando sua relevância na definição dos limites de alocação e do acesso a ativos.</a:t>
            </a:r>
          </a:p>
          <a:p>
            <a:pPr marL="80645">
              <a:lnSpc>
                <a:spcPct val="100000"/>
              </a:lnSpc>
              <a:spcBef>
                <a:spcPts val="765"/>
              </a:spcBef>
            </a:pPr>
            <a:endParaRPr lang="pt-BR" sz="3200" dirty="0">
              <a:latin typeface="Segoe UI"/>
              <a:cs typeface="Segoe UI"/>
            </a:endParaRPr>
          </a:p>
          <a:p>
            <a:pPr marL="80645">
              <a:lnSpc>
                <a:spcPct val="100000"/>
              </a:lnSpc>
              <a:spcBef>
                <a:spcPts val="765"/>
              </a:spcBef>
            </a:pPr>
            <a:r>
              <a:rPr lang="pt-BR" sz="3200" dirty="0">
                <a:latin typeface="Segoe UI"/>
                <a:cs typeface="Segoe UI"/>
              </a:rPr>
              <a:t>Regimes  mais  estruturados  podem  diversificar  mais, regimes  menos  maduros  permanecem  em  faixas  mais conservadoras.</a:t>
            </a:r>
          </a:p>
          <a:p>
            <a:pPr marL="80645">
              <a:lnSpc>
                <a:spcPct val="100000"/>
              </a:lnSpc>
              <a:spcBef>
                <a:spcPts val="765"/>
              </a:spcBef>
            </a:pPr>
            <a:endParaRPr lang="pt-BR" sz="3200" dirty="0">
              <a:latin typeface="Segoe UI"/>
              <a:cs typeface="Segoe UI"/>
            </a:endParaRPr>
          </a:p>
          <a:p>
            <a:pPr marL="80645">
              <a:lnSpc>
                <a:spcPct val="100000"/>
              </a:lnSpc>
              <a:spcBef>
                <a:spcPts val="765"/>
              </a:spcBef>
            </a:pPr>
            <a:r>
              <a:rPr lang="pt-BR" sz="3200" dirty="0">
                <a:latin typeface="Segoe UI"/>
                <a:cs typeface="Segoe UI"/>
              </a:rPr>
              <a:t>Isso cria incentivo objetivo para melhoria de processos, controles, capacitação e transparência.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681EC74-1837-4C58-25C5-9F779702AF0F}"/>
              </a:ext>
            </a:extLst>
          </p:cNvPr>
          <p:cNvSpPr txBox="1"/>
          <p:nvPr/>
        </p:nvSpPr>
        <p:spPr>
          <a:xfrm>
            <a:off x="2270248" y="780684"/>
            <a:ext cx="13747505" cy="982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540"/>
              </a:lnSpc>
            </a:pPr>
            <a:r>
              <a:rPr lang="en-US" sz="69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Panorama dos RPPS</a:t>
            </a:r>
          </a:p>
        </p:txBody>
      </p:sp>
    </p:spTree>
    <p:extLst>
      <p:ext uri="{BB962C8B-B14F-4D97-AF65-F5344CB8AC3E}">
        <p14:creationId xmlns:p14="http://schemas.microsoft.com/office/powerpoint/2010/main" val="2884247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92F9F-32F5-96F1-7778-68D4D666F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0A5FE2E5-4A82-5DF0-2F32-895EC73E1CB3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831B99A-68CB-5B1A-FDF4-338F50A4AE67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F040371-402D-44E8-9794-34C4D047F15B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B6D6E6E6-4CB0-2AC1-620A-1457143BEAC6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A38472E-CC9A-7BF4-C090-65FB283AD8D3}"/>
              </a:ext>
            </a:extLst>
          </p:cNvPr>
          <p:cNvSpPr/>
          <p:nvPr/>
        </p:nvSpPr>
        <p:spPr>
          <a:xfrm>
            <a:off x="-723057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106D7E2B-9480-3629-F84A-29BF327EF63D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E8CA36FD-DA91-F583-0B78-05D81B5FBB6B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5A99F697-7397-D4C3-D95D-5F03BA2690AF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CA262552-0AB1-0B49-1458-2C84C3797C2C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8310723B-6EDB-79CF-B425-C2780E0C20CF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B130378D-DAF2-AF3B-6B99-623A0E32E488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id="{A3F9DFA8-D27C-4371-BD8F-3DFDA2335097}"/>
              </a:ext>
            </a:extLst>
          </p:cNvPr>
          <p:cNvSpPr txBox="1"/>
          <p:nvPr/>
        </p:nvSpPr>
        <p:spPr>
          <a:xfrm>
            <a:off x="990600" y="3504052"/>
            <a:ext cx="15316200" cy="5402761"/>
          </a:xfrm>
          <a:prstGeom prst="rect">
            <a:avLst/>
          </a:prstGeom>
        </p:spPr>
        <p:txBody>
          <a:bodyPr vert="horz" wrap="square" lIns="0" tIns="148590" rIns="0" bIns="0" rtlCol="0">
            <a:spAutoFit/>
          </a:bodyPr>
          <a:lstStyle/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Ênfase na gestão de risco – inclusão de risco reputacional;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Inclusão de ativos securitizados – CRI e CRA;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ETF Internacional;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Empréstimo de classes de cotas de ETF;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Limitação específica por emissores de CDB e LF;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Importância do ESG;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Possibilidade de aplicação em ativos de Cias Fechadas – emissão 1ª S1, S2;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Recepção de ativos oriundos de liquidação de fundos estressados;</a:t>
            </a:r>
          </a:p>
          <a:p>
            <a:pPr marL="537845" indent="-457200">
              <a:lnSpc>
                <a:spcPct val="100000"/>
              </a:lnSpc>
              <a:spcBef>
                <a:spcPts val="765"/>
              </a:spcBef>
              <a:buFont typeface="Courier New" panose="02070309020205020404" pitchFamily="49" charset="0"/>
              <a:buChar char="o"/>
            </a:pPr>
            <a:r>
              <a:rPr lang="pt-BR" sz="3200" dirty="0">
                <a:latin typeface="Segoe UI"/>
                <a:cs typeface="Segoe UI"/>
              </a:rPr>
              <a:t>Carteira administrada passa a ser </a:t>
            </a:r>
            <a:r>
              <a:rPr lang="pt-BR" sz="3200" dirty="0" err="1">
                <a:latin typeface="Segoe UI"/>
                <a:cs typeface="Segoe UI"/>
              </a:rPr>
              <a:t>credenciável</a:t>
            </a:r>
            <a:endParaRPr lang="pt-BR" sz="3200" dirty="0">
              <a:latin typeface="Segoe UI"/>
              <a:cs typeface="Segoe UI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A29EA6C-99A3-685C-F5E0-70CC04088FB9}"/>
              </a:ext>
            </a:extLst>
          </p:cNvPr>
          <p:cNvSpPr txBox="1"/>
          <p:nvPr/>
        </p:nvSpPr>
        <p:spPr>
          <a:xfrm>
            <a:off x="2270248" y="780684"/>
            <a:ext cx="13747505" cy="982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540"/>
              </a:lnSpc>
            </a:pPr>
            <a:r>
              <a:rPr lang="en-US" sz="69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Panorama dos RPPS</a:t>
            </a:r>
          </a:p>
        </p:txBody>
      </p:sp>
    </p:spTree>
    <p:extLst>
      <p:ext uri="{BB962C8B-B14F-4D97-AF65-F5344CB8AC3E}">
        <p14:creationId xmlns:p14="http://schemas.microsoft.com/office/powerpoint/2010/main" val="2065305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345182-6072-835C-D1B1-B2ED4EC31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8ECD54E-B060-2F0F-7D85-A88E99A3353F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7E3D10A5-FB37-95FE-7D03-F6A92DC5A46C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F4D8C29-6518-D843-0632-11AC7BCAAC61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F3482FD3-E79A-C337-2650-DDD20C349D81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2F259DE-CA69-89BE-0FA9-50B631FE784E}"/>
              </a:ext>
            </a:extLst>
          </p:cNvPr>
          <p:cNvSpPr/>
          <p:nvPr/>
        </p:nvSpPr>
        <p:spPr>
          <a:xfrm>
            <a:off x="-723057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6F0FA835-1508-DD9F-C3FF-8AE0041D9617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CFF92B96-A7F7-A38A-581C-D910D40B944F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D776FB36-5D84-3FE4-E872-A22BA1831C85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8AB13DBA-2DEF-8BB9-3DDE-E2250BE57E66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ADACB2A1-56B4-663C-7E9E-C7575247D967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16B9C8E7-38AD-8CDD-2EDA-D43855708136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7" name="TextBox 7">
            <a:extLst>
              <a:ext uri="{FF2B5EF4-FFF2-40B4-BE49-F238E27FC236}">
                <a16:creationId xmlns:a16="http://schemas.microsoft.com/office/drawing/2014/main" id="{52B40D8E-732E-F194-CF67-2A2355838C64}"/>
              </a:ext>
            </a:extLst>
          </p:cNvPr>
          <p:cNvSpPr txBox="1"/>
          <p:nvPr/>
        </p:nvSpPr>
        <p:spPr>
          <a:xfrm>
            <a:off x="2270248" y="780684"/>
            <a:ext cx="13747505" cy="982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540"/>
              </a:lnSpc>
            </a:pPr>
            <a:r>
              <a:rPr lang="en-US" sz="69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Panorama dos RPPS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8C61FB16-2BCD-891E-3116-85438FBA1F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86200" y="2769658"/>
            <a:ext cx="9035148" cy="726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775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-405618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4" y="0"/>
                </a:lnTo>
                <a:lnTo>
                  <a:pt x="3911394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2422478" y="4455854"/>
            <a:ext cx="13443044" cy="914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037"/>
              </a:lnSpc>
            </a:pPr>
            <a:r>
              <a:rPr lang="en-US" sz="4727" dirty="0">
                <a:solidFill>
                  <a:srgbClr val="0F4662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4696702" y="250641"/>
            <a:ext cx="3156312" cy="2087550"/>
            <a:chOff x="0" y="0"/>
            <a:chExt cx="4208416" cy="2783399"/>
          </a:xfrm>
        </p:grpSpPr>
        <p:sp>
          <p:nvSpPr>
            <p:cNvPr id="9" name="Freeform 9"/>
            <p:cNvSpPr/>
            <p:nvPr/>
          </p:nvSpPr>
          <p:spPr>
            <a:xfrm>
              <a:off x="2770174" y="0"/>
              <a:ext cx="1307880" cy="1215706"/>
            </a:xfrm>
            <a:custGeom>
              <a:avLst/>
              <a:gdLst/>
              <a:ahLst/>
              <a:cxnLst/>
              <a:rect l="l" t="t" r="r" b="b"/>
              <a:pathLst>
                <a:path w="1307880" h="1215706">
                  <a:moveTo>
                    <a:pt x="0" y="0"/>
                  </a:moveTo>
                  <a:lnTo>
                    <a:pt x="1307880" y="0"/>
                  </a:lnTo>
                  <a:lnTo>
                    <a:pt x="1307880" y="1215706"/>
                  </a:lnTo>
                  <a:lnTo>
                    <a:pt x="0" y="1215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451974"/>
              <a:ext cx="4208416" cy="9009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94"/>
                </a:lnSpc>
              </a:pPr>
              <a:r>
                <a:rPr lang="en-US" sz="4067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4067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149031"/>
              <a:ext cx="4208416" cy="759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78"/>
                </a:lnSpc>
              </a:pPr>
              <a:r>
                <a:rPr lang="en-US" sz="3413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1764283"/>
              <a:ext cx="4208416" cy="9139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11"/>
                </a:lnSpc>
              </a:pPr>
              <a:r>
                <a:rPr lang="en-US" sz="407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479879" y="2544553"/>
              <a:ext cx="1248658" cy="2388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67"/>
                </a:lnSpc>
              </a:pPr>
              <a:r>
                <a:rPr lang="en-US" sz="1048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B26E8CD-5495-CA60-1ED0-6E6D7D978F65}"/>
              </a:ext>
            </a:extLst>
          </p:cNvPr>
          <p:cNvSpPr txBox="1"/>
          <p:nvPr/>
        </p:nvSpPr>
        <p:spPr>
          <a:xfrm>
            <a:off x="2514600" y="3667952"/>
            <a:ext cx="12856905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9900" marR="5080" indent="-457200" algn="just">
              <a:lnSpc>
                <a:spcPct val="100000"/>
              </a:lnSpc>
              <a:spcBef>
                <a:spcPts val="100"/>
              </a:spcBef>
              <a:buClr>
                <a:srgbClr val="6C3495"/>
              </a:buClr>
              <a:buFont typeface="Courier New"/>
              <a:buChar char="o"/>
              <a:tabLst>
                <a:tab pos="469900" algn="l"/>
              </a:tabLst>
            </a:pPr>
            <a:r>
              <a:rPr lang="pt-BR" sz="3200" b="1" dirty="0">
                <a:latin typeface="Segoe UI"/>
                <a:cs typeface="Segoe UI"/>
              </a:rPr>
              <a:t>Eleva</a:t>
            </a:r>
            <a:r>
              <a:rPr lang="pt-BR" sz="3200" b="1" spc="50" dirty="0">
                <a:latin typeface="Segoe UI"/>
                <a:cs typeface="Segoe UI"/>
              </a:rPr>
              <a:t>  </a:t>
            </a:r>
            <a:r>
              <a:rPr lang="pt-BR" sz="3200" b="1" dirty="0">
                <a:latin typeface="Segoe UI"/>
                <a:cs typeface="Segoe UI"/>
              </a:rPr>
              <a:t>o</a:t>
            </a:r>
            <a:r>
              <a:rPr lang="pt-BR" sz="3200" b="1" spc="50" dirty="0">
                <a:latin typeface="Segoe UI"/>
                <a:cs typeface="Segoe UI"/>
              </a:rPr>
              <a:t>  </a:t>
            </a:r>
            <a:r>
              <a:rPr lang="pt-BR" sz="3200" b="1" dirty="0">
                <a:latin typeface="Segoe UI"/>
                <a:cs typeface="Segoe UI"/>
              </a:rPr>
              <a:t>padrão</a:t>
            </a:r>
            <a:r>
              <a:rPr lang="pt-BR" sz="3200" b="1" spc="60" dirty="0">
                <a:latin typeface="Segoe UI"/>
                <a:cs typeface="Segoe UI"/>
              </a:rPr>
              <a:t>  </a:t>
            </a:r>
            <a:r>
              <a:rPr lang="pt-BR" sz="3200" b="1" dirty="0">
                <a:latin typeface="Segoe UI"/>
                <a:cs typeface="Segoe UI"/>
              </a:rPr>
              <a:t>de</a:t>
            </a:r>
            <a:r>
              <a:rPr lang="pt-BR" sz="3200" b="1" spc="50" dirty="0">
                <a:latin typeface="Segoe UI"/>
                <a:cs typeface="Segoe UI"/>
              </a:rPr>
              <a:t>  </a:t>
            </a:r>
            <a:r>
              <a:rPr lang="pt-BR" sz="3200" b="1" dirty="0">
                <a:latin typeface="Segoe UI"/>
                <a:cs typeface="Segoe UI"/>
              </a:rPr>
              <a:t>governança</a:t>
            </a:r>
            <a:r>
              <a:rPr lang="pt-BR" sz="3200" b="1" spc="5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dos</a:t>
            </a:r>
            <a:r>
              <a:rPr lang="pt-BR" sz="3200" spc="6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RPPS</a:t>
            </a:r>
            <a:r>
              <a:rPr lang="pt-BR" sz="3200" spc="5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e</a:t>
            </a:r>
            <a:r>
              <a:rPr lang="pt-BR" sz="3200" spc="65" dirty="0">
                <a:latin typeface="Segoe UI"/>
                <a:cs typeface="Segoe UI"/>
              </a:rPr>
              <a:t>  </a:t>
            </a:r>
            <a:r>
              <a:rPr lang="pt-BR" sz="3200" spc="-10" dirty="0">
                <a:latin typeface="Segoe UI"/>
                <a:cs typeface="Segoe UI"/>
              </a:rPr>
              <a:t>aproxima </a:t>
            </a:r>
            <a:r>
              <a:rPr lang="pt-BR" sz="3200" dirty="0">
                <a:latin typeface="Segoe UI"/>
                <a:cs typeface="Segoe UI"/>
              </a:rPr>
              <a:t>investimento</a:t>
            </a:r>
            <a:r>
              <a:rPr lang="pt-BR" sz="3200" spc="-65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de</a:t>
            </a:r>
            <a:r>
              <a:rPr lang="pt-BR" sz="3200" spc="-40" dirty="0">
                <a:latin typeface="Segoe UI"/>
                <a:cs typeface="Segoe UI"/>
              </a:rPr>
              <a:t> </a:t>
            </a:r>
            <a:r>
              <a:rPr lang="pt-BR" sz="3200" dirty="0">
                <a:latin typeface="Segoe UI"/>
                <a:cs typeface="Segoe UI"/>
              </a:rPr>
              <a:t>responsabilidade</a:t>
            </a:r>
            <a:r>
              <a:rPr lang="pt-BR" sz="3200" spc="-80" dirty="0">
                <a:latin typeface="Segoe UI"/>
                <a:cs typeface="Segoe UI"/>
              </a:rPr>
              <a:t> </a:t>
            </a:r>
            <a:r>
              <a:rPr lang="pt-BR" sz="3200" spc="-10" dirty="0">
                <a:latin typeface="Segoe UI"/>
                <a:cs typeface="Segoe UI"/>
              </a:rPr>
              <a:t>fiduciária.</a:t>
            </a:r>
            <a:endParaRPr lang="pt-BR" sz="3200" dirty="0">
              <a:latin typeface="Segoe UI"/>
              <a:cs typeface="Segoe UI"/>
            </a:endParaRPr>
          </a:p>
          <a:p>
            <a:pPr marL="469900" marR="5080" indent="-457200" algn="just">
              <a:lnSpc>
                <a:spcPct val="100000"/>
              </a:lnSpc>
              <a:spcBef>
                <a:spcPts val="1205"/>
              </a:spcBef>
              <a:buFont typeface="Courier New"/>
              <a:buChar char="o"/>
              <a:tabLst>
                <a:tab pos="469900" algn="l"/>
              </a:tabLst>
            </a:pPr>
            <a:r>
              <a:rPr lang="pt-BR" sz="3200" b="1" dirty="0">
                <a:latin typeface="Segoe UI"/>
                <a:cs typeface="Segoe UI"/>
              </a:rPr>
              <a:t>Premia</a:t>
            </a:r>
            <a:r>
              <a:rPr lang="pt-BR" sz="3200" b="1" spc="585" dirty="0">
                <a:latin typeface="Segoe UI"/>
                <a:cs typeface="Segoe UI"/>
              </a:rPr>
              <a:t>    </a:t>
            </a:r>
            <a:r>
              <a:rPr lang="pt-BR" sz="3200" b="1" dirty="0">
                <a:latin typeface="Segoe UI"/>
                <a:cs typeface="Segoe UI"/>
              </a:rPr>
              <a:t>capacidade</a:t>
            </a:r>
            <a:r>
              <a:rPr lang="pt-BR" sz="3200" b="1" spc="595" dirty="0">
                <a:latin typeface="Segoe UI"/>
                <a:cs typeface="Segoe UI"/>
              </a:rPr>
              <a:t>    </a:t>
            </a:r>
            <a:r>
              <a:rPr lang="pt-BR" sz="3200" b="1" dirty="0">
                <a:latin typeface="Segoe UI"/>
                <a:cs typeface="Segoe UI"/>
              </a:rPr>
              <a:t>institucional</a:t>
            </a:r>
            <a:r>
              <a:rPr lang="pt-BR" sz="3200" b="1" spc="590" dirty="0">
                <a:latin typeface="Segoe UI"/>
                <a:cs typeface="Segoe UI"/>
              </a:rPr>
              <a:t>    </a:t>
            </a:r>
            <a:r>
              <a:rPr lang="pt-BR" sz="3200" dirty="0">
                <a:latin typeface="Segoe UI"/>
                <a:cs typeface="Segoe UI"/>
              </a:rPr>
              <a:t>com</a:t>
            </a:r>
            <a:r>
              <a:rPr lang="pt-BR" sz="3200" spc="590" dirty="0">
                <a:latin typeface="Segoe UI"/>
                <a:cs typeface="Segoe UI"/>
              </a:rPr>
              <a:t>    </a:t>
            </a:r>
            <a:r>
              <a:rPr lang="pt-BR" sz="3200" spc="-10" dirty="0">
                <a:latin typeface="Segoe UI"/>
                <a:cs typeface="Segoe UI"/>
              </a:rPr>
              <a:t>maior </a:t>
            </a:r>
            <a:r>
              <a:rPr lang="pt-BR" sz="3200" dirty="0">
                <a:latin typeface="Segoe UI"/>
                <a:cs typeface="Segoe UI"/>
              </a:rPr>
              <a:t>diversificação,</a:t>
            </a:r>
            <a:r>
              <a:rPr lang="pt-BR" sz="3200" spc="9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em</a:t>
            </a:r>
            <a:r>
              <a:rPr lang="pt-BR" sz="3200" spc="95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vez</a:t>
            </a:r>
            <a:r>
              <a:rPr lang="pt-BR" sz="3200" spc="95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de</a:t>
            </a:r>
            <a:r>
              <a:rPr lang="pt-BR" sz="3200" spc="95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autorizar</a:t>
            </a:r>
            <a:r>
              <a:rPr lang="pt-BR" sz="3200" spc="9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risco</a:t>
            </a:r>
            <a:r>
              <a:rPr lang="pt-BR" sz="3200" spc="9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uniforme</a:t>
            </a:r>
            <a:r>
              <a:rPr lang="pt-BR" sz="3200" spc="90" dirty="0">
                <a:latin typeface="Segoe UI"/>
                <a:cs typeface="Segoe UI"/>
              </a:rPr>
              <a:t>  </a:t>
            </a:r>
            <a:r>
              <a:rPr lang="pt-BR" sz="3200" spc="-20" dirty="0">
                <a:latin typeface="Segoe UI"/>
                <a:cs typeface="Segoe UI"/>
              </a:rPr>
              <a:t>para </a:t>
            </a:r>
            <a:r>
              <a:rPr lang="pt-BR" sz="3200" spc="-10" dirty="0">
                <a:latin typeface="Segoe UI"/>
                <a:cs typeface="Segoe UI"/>
              </a:rPr>
              <a:t>todos.</a:t>
            </a:r>
            <a:endParaRPr lang="pt-BR" sz="3200" dirty="0">
              <a:latin typeface="Segoe UI"/>
              <a:cs typeface="Segoe UI"/>
            </a:endParaRPr>
          </a:p>
          <a:p>
            <a:pPr marL="469900" indent="-457200" algn="just">
              <a:lnSpc>
                <a:spcPct val="100000"/>
              </a:lnSpc>
              <a:spcBef>
                <a:spcPts val="1205"/>
              </a:spcBef>
              <a:buFont typeface="Courier New"/>
              <a:buChar char="o"/>
              <a:tabLst>
                <a:tab pos="469900" algn="l"/>
              </a:tabLst>
            </a:pPr>
            <a:r>
              <a:rPr lang="pt-BR" sz="3200" b="1" dirty="0">
                <a:latin typeface="Segoe UI"/>
                <a:cs typeface="Segoe UI"/>
              </a:rPr>
              <a:t>Amplia</a:t>
            </a:r>
            <a:r>
              <a:rPr lang="pt-BR" sz="3200" b="1" spc="60" dirty="0">
                <a:latin typeface="Segoe UI"/>
                <a:cs typeface="Segoe UI"/>
              </a:rPr>
              <a:t>  </a:t>
            </a:r>
            <a:r>
              <a:rPr lang="pt-BR" sz="3200" b="1" dirty="0">
                <a:latin typeface="Segoe UI"/>
                <a:cs typeface="Segoe UI"/>
              </a:rPr>
              <a:t>alternativas</a:t>
            </a:r>
            <a:r>
              <a:rPr lang="pt-BR" sz="3200" b="1" spc="7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de</a:t>
            </a:r>
            <a:r>
              <a:rPr lang="pt-BR" sz="3200" spc="80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investimento,</a:t>
            </a:r>
            <a:r>
              <a:rPr lang="pt-BR" sz="3200" spc="75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mas</a:t>
            </a:r>
            <a:r>
              <a:rPr lang="pt-BR" sz="3200" spc="75" dirty="0">
                <a:latin typeface="Segoe UI"/>
                <a:cs typeface="Segoe UI"/>
              </a:rPr>
              <a:t>  </a:t>
            </a:r>
            <a:r>
              <a:rPr lang="pt-BR" sz="3200" dirty="0">
                <a:latin typeface="Segoe UI"/>
                <a:cs typeface="Segoe UI"/>
              </a:rPr>
              <a:t>cercadas</a:t>
            </a:r>
            <a:r>
              <a:rPr lang="pt-BR" sz="3200" spc="75" dirty="0">
                <a:latin typeface="Segoe UI"/>
                <a:cs typeface="Segoe UI"/>
              </a:rPr>
              <a:t>  </a:t>
            </a:r>
            <a:r>
              <a:rPr lang="pt-BR" sz="3200" spc="-25" dirty="0">
                <a:latin typeface="Segoe UI"/>
                <a:cs typeface="Segoe UI"/>
              </a:rPr>
              <a:t>de</a:t>
            </a:r>
            <a:endParaRPr lang="pt-BR" sz="3200" dirty="0">
              <a:latin typeface="Segoe UI"/>
              <a:cs typeface="Segoe UI"/>
            </a:endParaRPr>
          </a:p>
          <a:p>
            <a:pPr marL="469900" algn="just">
              <a:lnSpc>
                <a:spcPct val="100000"/>
              </a:lnSpc>
            </a:pPr>
            <a:r>
              <a:rPr lang="pt-BR" sz="3200" b="1" dirty="0">
                <a:latin typeface="Segoe UI"/>
                <a:cs typeface="Segoe UI"/>
              </a:rPr>
              <a:t>filtros</a:t>
            </a:r>
            <a:r>
              <a:rPr lang="pt-BR" sz="3200" b="1" spc="-100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prudenciais,</a:t>
            </a:r>
            <a:r>
              <a:rPr lang="pt-BR" sz="3200" b="1" spc="-110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controles</a:t>
            </a:r>
            <a:r>
              <a:rPr lang="pt-BR" sz="3200" b="1" spc="-85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e</a:t>
            </a:r>
            <a:r>
              <a:rPr lang="pt-BR" sz="3200" b="1" spc="-100" dirty="0">
                <a:latin typeface="Segoe UI"/>
                <a:cs typeface="Segoe UI"/>
              </a:rPr>
              <a:t> </a:t>
            </a:r>
            <a:r>
              <a:rPr lang="pt-BR" sz="3200" b="1" spc="-10" dirty="0">
                <a:latin typeface="Segoe UI"/>
                <a:cs typeface="Segoe UI"/>
              </a:rPr>
              <a:t>rastreabilidade</a:t>
            </a:r>
            <a:r>
              <a:rPr lang="pt-BR" sz="3200" spc="-10" dirty="0">
                <a:latin typeface="Segoe UI"/>
                <a:cs typeface="Segoe UI"/>
              </a:rPr>
              <a:t>.</a:t>
            </a:r>
            <a:endParaRPr lang="pt-BR" sz="3200" dirty="0">
              <a:latin typeface="Segoe UI"/>
              <a:cs typeface="Segoe UI"/>
            </a:endParaRPr>
          </a:p>
          <a:p>
            <a:pPr marL="469900" marR="8255" indent="-457200" algn="just">
              <a:lnSpc>
                <a:spcPct val="100000"/>
              </a:lnSpc>
              <a:spcBef>
                <a:spcPts val="1180"/>
              </a:spcBef>
              <a:buFont typeface="Courier New"/>
              <a:buChar char="o"/>
              <a:tabLst>
                <a:tab pos="469900" algn="l"/>
              </a:tabLst>
            </a:pPr>
            <a:r>
              <a:rPr lang="pt-BR" sz="3200" b="1" dirty="0">
                <a:latin typeface="Segoe UI"/>
                <a:cs typeface="Segoe UI"/>
              </a:rPr>
              <a:t>Fortalece</a:t>
            </a:r>
            <a:r>
              <a:rPr lang="pt-BR" sz="3200" b="1" spc="585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a</a:t>
            </a:r>
            <a:r>
              <a:rPr lang="pt-BR" sz="3200" b="1" spc="595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proteção</a:t>
            </a:r>
            <a:r>
              <a:rPr lang="pt-BR" sz="3200" b="1" spc="600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dos</a:t>
            </a:r>
            <a:r>
              <a:rPr lang="pt-BR" sz="3200" b="1" spc="570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segurados</a:t>
            </a:r>
            <a:r>
              <a:rPr lang="pt-BR" sz="3200" b="1" spc="605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ao</a:t>
            </a:r>
            <a:r>
              <a:rPr lang="pt-BR" sz="3200" b="1" spc="595" dirty="0">
                <a:latin typeface="Segoe UI"/>
                <a:cs typeface="Segoe UI"/>
              </a:rPr>
              <a:t> </a:t>
            </a:r>
            <a:r>
              <a:rPr lang="pt-BR" sz="3200" b="1" spc="-10" dirty="0">
                <a:latin typeface="Segoe UI"/>
                <a:cs typeface="Segoe UI"/>
              </a:rPr>
              <a:t>priorizar </a:t>
            </a:r>
            <a:r>
              <a:rPr lang="pt-BR" sz="3200" b="1" dirty="0">
                <a:latin typeface="Segoe UI"/>
                <a:cs typeface="Segoe UI"/>
              </a:rPr>
              <a:t>solvência,</a:t>
            </a:r>
            <a:r>
              <a:rPr lang="pt-BR" sz="3200" b="1" spc="-25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liquidez</a:t>
            </a:r>
            <a:r>
              <a:rPr lang="pt-BR" sz="3200" b="1" spc="-55" dirty="0">
                <a:latin typeface="Segoe UI"/>
                <a:cs typeface="Segoe UI"/>
              </a:rPr>
              <a:t> </a:t>
            </a:r>
            <a:r>
              <a:rPr lang="pt-BR" sz="3200" b="1" dirty="0">
                <a:latin typeface="Segoe UI"/>
                <a:cs typeface="Segoe UI"/>
              </a:rPr>
              <a:t>e</a:t>
            </a:r>
            <a:r>
              <a:rPr lang="pt-BR" sz="3200" b="1" spc="-45" dirty="0">
                <a:latin typeface="Segoe UI"/>
                <a:cs typeface="Segoe UI"/>
              </a:rPr>
              <a:t> </a:t>
            </a:r>
            <a:r>
              <a:rPr lang="pt-BR" sz="3200" b="1" spc="-10" dirty="0">
                <a:latin typeface="Segoe UI"/>
                <a:cs typeface="Segoe UI"/>
              </a:rPr>
              <a:t>transparência</a:t>
            </a:r>
            <a:r>
              <a:rPr lang="pt-BR" sz="3200" spc="-10" dirty="0">
                <a:latin typeface="Segoe UI"/>
                <a:cs typeface="Segoe UI"/>
              </a:rPr>
              <a:t>.</a:t>
            </a:r>
            <a:endParaRPr lang="pt-BR" sz="3200" dirty="0">
              <a:latin typeface="Segoe UI"/>
              <a:cs typeface="Segoe UI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55425662-458E-68E7-51F8-541400FAF243}"/>
              </a:ext>
            </a:extLst>
          </p:cNvPr>
          <p:cNvSpPr txBox="1"/>
          <p:nvPr/>
        </p:nvSpPr>
        <p:spPr>
          <a:xfrm>
            <a:off x="2270248" y="780684"/>
            <a:ext cx="13747505" cy="9824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540"/>
              </a:lnSpc>
            </a:pPr>
            <a:r>
              <a:rPr lang="en-US" sz="6918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Panorama dos RPPS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4802483" y="-285750"/>
            <a:ext cx="9368628" cy="260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1369"/>
              </a:lnSpc>
              <a:spcBef>
                <a:spcPct val="0"/>
              </a:spcBef>
            </a:pPr>
            <a:r>
              <a:rPr lang="en-US" sz="15264" b="1" i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Obrigada!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005055" y="8345201"/>
            <a:ext cx="4040803" cy="4599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57"/>
              </a:lnSpc>
            </a:pPr>
            <a:r>
              <a:rPr lang="en-US" sz="2890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Juliana Costa Affonso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108910" y="8886617"/>
            <a:ext cx="4206289" cy="2841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427"/>
              </a:lnSpc>
            </a:pPr>
            <a:r>
              <a:rPr lang="en-US" sz="1734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Gerente</a:t>
            </a:r>
            <a:r>
              <a:rPr lang="en-US" sz="1734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de </a:t>
            </a:r>
            <a:r>
              <a:rPr lang="en-US" sz="1734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Relações</a:t>
            </a:r>
            <a:r>
              <a:rPr lang="en-US" sz="1734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com </a:t>
            </a:r>
            <a:r>
              <a:rPr lang="en-US" sz="1734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Investidores</a:t>
            </a:r>
            <a:endParaRPr lang="en-US" sz="1734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850952" y="3528905"/>
            <a:ext cx="699677" cy="459242"/>
          </a:xfrm>
          <a:custGeom>
            <a:avLst/>
            <a:gdLst/>
            <a:ahLst/>
            <a:cxnLst/>
            <a:rect l="l" t="t" r="r" b="b"/>
            <a:pathLst>
              <a:path w="699677" h="459242">
                <a:moveTo>
                  <a:pt x="0" y="0"/>
                </a:moveTo>
                <a:lnTo>
                  <a:pt x="699677" y="0"/>
                </a:lnTo>
                <a:lnTo>
                  <a:pt x="699677" y="459243"/>
                </a:lnTo>
                <a:lnTo>
                  <a:pt x="0" y="4592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5" name="TextBox 15"/>
          <p:cNvSpPr txBox="1"/>
          <p:nvPr/>
        </p:nvSpPr>
        <p:spPr>
          <a:xfrm>
            <a:off x="9857302" y="3433199"/>
            <a:ext cx="7093925" cy="7718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15"/>
              </a:lnSpc>
              <a:spcBef>
                <a:spcPct val="0"/>
              </a:spcBef>
            </a:pPr>
            <a:r>
              <a:rPr lang="en-US" sz="247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Email Juliana_Affonso@sicredi.com.br</a:t>
            </a:r>
          </a:p>
          <a:p>
            <a:pPr algn="l">
              <a:lnSpc>
                <a:spcPts val="3115"/>
              </a:lnSpc>
              <a:spcBef>
                <a:spcPct val="0"/>
              </a:spcBef>
            </a:pPr>
            <a:endParaRPr lang="en-US" sz="2476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4696702" y="250641"/>
            <a:ext cx="3156312" cy="2087550"/>
            <a:chOff x="0" y="0"/>
            <a:chExt cx="4208416" cy="2783399"/>
          </a:xfrm>
        </p:grpSpPr>
        <p:sp>
          <p:nvSpPr>
            <p:cNvPr id="17" name="Freeform 17"/>
            <p:cNvSpPr/>
            <p:nvPr/>
          </p:nvSpPr>
          <p:spPr>
            <a:xfrm>
              <a:off x="2770174" y="0"/>
              <a:ext cx="1307880" cy="1215706"/>
            </a:xfrm>
            <a:custGeom>
              <a:avLst/>
              <a:gdLst/>
              <a:ahLst/>
              <a:cxnLst/>
              <a:rect l="l" t="t" r="r" b="b"/>
              <a:pathLst>
                <a:path w="1307880" h="1215706">
                  <a:moveTo>
                    <a:pt x="0" y="0"/>
                  </a:moveTo>
                  <a:lnTo>
                    <a:pt x="1307880" y="0"/>
                  </a:lnTo>
                  <a:lnTo>
                    <a:pt x="1307880" y="1215706"/>
                  </a:lnTo>
                  <a:lnTo>
                    <a:pt x="0" y="1215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451974"/>
              <a:ext cx="4208416" cy="9009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94"/>
                </a:lnSpc>
              </a:pPr>
              <a:r>
                <a:rPr lang="en-US" sz="4067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4067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149031"/>
              <a:ext cx="4208416" cy="759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78"/>
                </a:lnSpc>
              </a:pPr>
              <a:r>
                <a:rPr lang="en-US" sz="3413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1764283"/>
              <a:ext cx="4208416" cy="9139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11"/>
                </a:lnSpc>
              </a:pPr>
              <a:r>
                <a:rPr lang="en-US" sz="407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479879" y="2544553"/>
              <a:ext cx="1248658" cy="2388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67"/>
                </a:lnSpc>
              </a:pPr>
              <a:r>
                <a:rPr lang="en-US" sz="1048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23" name="Imagem 22">
            <a:extLst>
              <a:ext uri="{FF2B5EF4-FFF2-40B4-BE49-F238E27FC236}">
                <a16:creationId xmlns:a16="http://schemas.microsoft.com/office/drawing/2014/main" id="{ADDD9038-DCB4-C05F-2B9C-800798C804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133" y="3094604"/>
            <a:ext cx="4557868" cy="43871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504</Words>
  <Application>Microsoft Office PowerPoint</Application>
  <PresentationFormat>Personalizar</PresentationFormat>
  <Paragraphs>92</Paragraphs>
  <Slides>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21" baseType="lpstr">
      <vt:lpstr>League Spartan</vt:lpstr>
      <vt:lpstr>Quicksand</vt:lpstr>
      <vt:lpstr>Quicksand Bold</vt:lpstr>
      <vt:lpstr>Cormorant Garamond Bold Italics</vt:lpstr>
      <vt:lpstr>Calibri</vt:lpstr>
      <vt:lpstr>Arial</vt:lpstr>
      <vt:lpstr>Segoe UI</vt:lpstr>
      <vt:lpstr>Open Sans Extra Bold</vt:lpstr>
      <vt:lpstr>Courier New</vt:lpstr>
      <vt:lpstr>Aptos</vt:lpstr>
      <vt:lpstr>Open Sans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ModeloSlideSemInvest2026</dc:title>
  <dc:creator>Juliana Costa Affonso</dc:creator>
  <cp:lastModifiedBy>Juliana Costa Affonso</cp:lastModifiedBy>
  <cp:revision>4</cp:revision>
  <dcterms:created xsi:type="dcterms:W3CDTF">2006-08-16T00:00:00Z</dcterms:created>
  <dcterms:modified xsi:type="dcterms:W3CDTF">2026-04-23T20:00:15Z</dcterms:modified>
  <dc:identifier>DAHFKbmLDzo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9deea41-824f-4c3c-afd5-7afdfc16eee8_Enabled">
    <vt:lpwstr>true</vt:lpwstr>
  </property>
  <property fmtid="{D5CDD505-2E9C-101B-9397-08002B2CF9AE}" pid="3" name="MSIP_Label_99deea41-824f-4c3c-afd5-7afdfc16eee8_SetDate">
    <vt:lpwstr>2026-04-23T19:41:56Z</vt:lpwstr>
  </property>
  <property fmtid="{D5CDD505-2E9C-101B-9397-08002B2CF9AE}" pid="4" name="MSIP_Label_99deea41-824f-4c3c-afd5-7afdfc16eee8_Method">
    <vt:lpwstr>Standard</vt:lpwstr>
  </property>
  <property fmtid="{D5CDD505-2E9C-101B-9397-08002B2CF9AE}" pid="5" name="MSIP_Label_99deea41-824f-4c3c-afd5-7afdfc16eee8_Name">
    <vt:lpwstr>99deea41-824f-4c3c-afd5-7afdfc16eee8</vt:lpwstr>
  </property>
  <property fmtid="{D5CDD505-2E9C-101B-9397-08002B2CF9AE}" pid="6" name="MSIP_Label_99deea41-824f-4c3c-afd5-7afdfc16eee8_SiteId">
    <vt:lpwstr>3223964c-6e1f-48ba-b705-423351281a8c</vt:lpwstr>
  </property>
  <property fmtid="{D5CDD505-2E9C-101B-9397-08002B2CF9AE}" pid="7" name="MSIP_Label_99deea41-824f-4c3c-afd5-7afdfc16eee8_ActionId">
    <vt:lpwstr>d771cd63-bc3c-4bb8-a227-f7ac7a3ebc5a</vt:lpwstr>
  </property>
  <property fmtid="{D5CDD505-2E9C-101B-9397-08002B2CF9AE}" pid="8" name="MSIP_Label_99deea41-824f-4c3c-afd5-7afdfc16eee8_ContentBits">
    <vt:lpwstr>2</vt:lpwstr>
  </property>
  <property fmtid="{D5CDD505-2E9C-101B-9397-08002B2CF9AE}" pid="9" name="MSIP_Label_99deea41-824f-4c3c-afd5-7afdfc16eee8_Tag">
    <vt:lpwstr>10, 3, 0, 1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Classificação da informação: Uso Interno</vt:lpwstr>
  </property>
</Properties>
</file>